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6" r:id="rId3"/>
    <p:sldId id="267" r:id="rId4"/>
    <p:sldId id="309" r:id="rId5"/>
    <p:sldId id="281" r:id="rId6"/>
    <p:sldId id="280" r:id="rId7"/>
    <p:sldId id="257" r:id="rId8"/>
    <p:sldId id="263" r:id="rId9"/>
    <p:sldId id="269" r:id="rId10"/>
    <p:sldId id="262" r:id="rId11"/>
    <p:sldId id="25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300" r:id="rId22"/>
    <p:sldId id="284" r:id="rId23"/>
    <p:sldId id="285" r:id="rId24"/>
    <p:sldId id="296" r:id="rId25"/>
    <p:sldId id="288" r:id="rId26"/>
    <p:sldId id="289" r:id="rId27"/>
    <p:sldId id="306" r:id="rId28"/>
    <p:sldId id="307" r:id="rId29"/>
    <p:sldId id="290" r:id="rId30"/>
    <p:sldId id="291" r:id="rId31"/>
    <p:sldId id="292" r:id="rId32"/>
    <p:sldId id="293" r:id="rId33"/>
    <p:sldId id="294" r:id="rId34"/>
    <p:sldId id="308" r:id="rId35"/>
    <p:sldId id="299" r:id="rId36"/>
    <p:sldId id="303" r:id="rId37"/>
    <p:sldId id="295" r:id="rId38"/>
    <p:sldId id="297" r:id="rId39"/>
    <p:sldId id="301" r:id="rId40"/>
    <p:sldId id="298" r:id="rId41"/>
    <p:sldId id="305" r:id="rId42"/>
    <p:sldId id="302" r:id="rId43"/>
    <p:sldId id="304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667" autoAdjust="0"/>
  </p:normalViewPr>
  <p:slideViewPr>
    <p:cSldViewPr snapToGrid="0" snapToObjects="1">
      <p:cViewPr varScale="1">
        <p:scale>
          <a:sx n="74" d="100"/>
          <a:sy n="74" d="100"/>
        </p:scale>
        <p:origin x="-9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2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8167F-1413-7041-8A50-6EE02335CE0D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A35A6-7A33-5C45-BBA1-56D0E8063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6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“Hello world” for deep learning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Data: </a:t>
            </a:r>
            <a:r>
              <a:rPr lang="zh-TW" altLang="en-US" sz="1200" dirty="0" smtClean="0"/>
              <a:t>http://yann.lecun.com/exdb/mnist/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19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same for even more complex tasks.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18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2575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1" u="sng" dirty="0" smtClean="0"/>
              <a:t>Fully Connected Feedforward Network </a:t>
            </a:r>
            <a:endParaRPr lang="zh-TW" altLang="en-US" b="1" i="1" u="sng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0000FF"/>
                </a:solidFill>
              </a:rPr>
              <a:t>You can always connect the neurons in your own way.</a:t>
            </a:r>
            <a:endParaRPr lang="zh-TW" altLang="en-US" sz="1200" dirty="0" smtClean="0">
              <a:solidFill>
                <a:srgbClr val="0000FF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“+” is ignored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Each dimension corresponds to a digit (10 dimension is needed)</a:t>
            </a:r>
            <a:endParaRPr lang="zh-TW" altLang="en-US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539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Estimation of Word Representations in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Mikolov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(2013)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A35A6-7A33-5C45-BBA1-56D0E80632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82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uFillTx/>
              </a:rPr>
              <a:t>Each feature</a:t>
            </a:r>
            <a:r>
              <a:rPr lang="en-US" baseline="0" dirty="0" smtClean="0">
                <a:uFillTx/>
              </a:rPr>
              <a:t> map should learn a different feature.  </a:t>
            </a:r>
          </a:p>
          <a:p>
            <a:r>
              <a:rPr lang="en-US" baseline="0" dirty="0" smtClean="0">
                <a:uFillTx/>
              </a:rPr>
              <a:t>Brute force effort to see if and where certain features exist.</a:t>
            </a:r>
          </a:p>
          <a:p>
            <a:r>
              <a:rPr lang="en-US" baseline="0" dirty="0" smtClean="0">
                <a:uFillTx/>
              </a:rPr>
              <a:t>Pooling/sampling – Does the feature exist in a general area</a:t>
            </a:r>
          </a:p>
          <a:p>
            <a:r>
              <a:rPr lang="en-US" baseline="0" dirty="0" smtClean="0">
                <a:uFillTx/>
              </a:rPr>
              <a:t>Final standard supervised layer</a:t>
            </a:r>
            <a:endParaRPr lang="en-US" dirty="0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70E17A5-503D-AF40-9446-B33EB8126F24}" type="slidenum">
              <a:rPr lang="en-US" smtClean="0">
                <a:uFillTx/>
              </a:rPr>
              <a:pPr>
                <a:defRPr>
                  <a:uFillTx/>
                </a:defRPr>
              </a:pPr>
              <a:t>37</a:t>
            </a:fld>
            <a:endParaRPr lang="en-US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1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6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16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5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0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3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56CE0-9326-2A4D-8BDD-2D3BD5C72861}" type="datetimeFigureOut">
              <a:rPr lang="en-US" smtClean="0"/>
              <a:t>14/03/17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B35E1-F739-C840-9B57-617836FD0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osafilgueira/Data_Wrangling/blob/master/SocialComputing_Example/labeling.p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osafilgueira/Data_Wrangling/blob/master/SocialComputing_Example/svm_model/train_classifier_svm.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9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0.w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7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8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9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30.w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9.wmf"/><Relationship Id="rId6" Type="http://schemas.openxmlformats.org/officeDocument/2006/relationships/oleObject" Target="../embeddings/oleObject8.bin"/><Relationship Id="rId7" Type="http://schemas.openxmlformats.org/officeDocument/2006/relationships/image" Target="../media/image30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3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GeoSocial</a:t>
            </a:r>
            <a:r>
              <a:rPr lang="en-US" dirty="0"/>
              <a:t>-</a:t>
            </a:r>
            <a:r>
              <a:rPr lang="en-US" dirty="0" smtClean="0"/>
              <a:t>Aurora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 ML techniques for automatic tweet events </a:t>
            </a:r>
            <a:r>
              <a:rPr lang="en-US" smtClean="0"/>
              <a:t>classification </a:t>
            </a:r>
            <a:endParaRPr lang="en-US" dirty="0"/>
          </a:p>
          <a:p>
            <a:r>
              <a:rPr lang="en-US" dirty="0" smtClean="0"/>
              <a:t>Rosa Filgueira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0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495"/>
            <a:ext cx="9144000" cy="471722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- Supervised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4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ML algorithm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600" dirty="0" smtClean="0"/>
              <a:t>Regression:</a:t>
            </a:r>
          </a:p>
          <a:p>
            <a:pPr lvl="1"/>
            <a:r>
              <a:rPr lang="en-US" sz="2900" dirty="0" smtClean="0"/>
              <a:t> is concerned with modeling the relationship between variables that is iteratively refined using a measure of error in the predictions made by the model.</a:t>
            </a:r>
          </a:p>
          <a:p>
            <a:pPr lvl="2"/>
            <a:r>
              <a:rPr lang="en-US" sz="2500" dirty="0" smtClean="0"/>
              <a:t>Logistic Regression, Linear Regression</a:t>
            </a:r>
          </a:p>
          <a:p>
            <a:r>
              <a:rPr lang="en-US" sz="3600" dirty="0" smtClean="0"/>
              <a:t>Neural Networks:</a:t>
            </a:r>
          </a:p>
          <a:p>
            <a:pPr lvl="1"/>
            <a:r>
              <a:rPr lang="en-US" sz="2900" dirty="0" smtClean="0"/>
              <a:t> are models that are inspired by the structure and/or function of biological neural networks.</a:t>
            </a:r>
          </a:p>
          <a:p>
            <a:pPr lvl="1"/>
            <a:r>
              <a:rPr lang="en-US" sz="2900" dirty="0"/>
              <a:t>P</a:t>
            </a:r>
            <a:r>
              <a:rPr lang="en-US" sz="2900" dirty="0" smtClean="0"/>
              <a:t>attern matching that are commonly used for regression and classification problems. </a:t>
            </a:r>
          </a:p>
          <a:p>
            <a:r>
              <a:rPr lang="en-US" sz="3600" dirty="0" smtClean="0"/>
              <a:t>Bayesian:</a:t>
            </a:r>
          </a:p>
          <a:p>
            <a:pPr lvl="1"/>
            <a:r>
              <a:rPr lang="en-US" sz="2900" dirty="0" smtClean="0"/>
              <a:t>are those that explicitly apply Bayes’ Theorem for problems such as classification and regression.</a:t>
            </a:r>
          </a:p>
          <a:p>
            <a:pPr lvl="2"/>
            <a:r>
              <a:rPr lang="en-US" sz="2500" dirty="0" smtClean="0"/>
              <a:t>Naïve Byes, Gaussian Naïve Bayes, Bayesian Network, .. </a:t>
            </a:r>
          </a:p>
          <a:p>
            <a:pPr lvl="2"/>
            <a:endParaRPr lang="en-US" sz="2500" dirty="0"/>
          </a:p>
          <a:p>
            <a:r>
              <a:rPr lang="en-US" sz="3600" dirty="0" smtClean="0"/>
              <a:t>Deep Learning:</a:t>
            </a:r>
          </a:p>
          <a:p>
            <a:pPr lvl="1"/>
            <a:r>
              <a:rPr lang="en-US" sz="2900" dirty="0" smtClean="0"/>
              <a:t> a modern update to Artificial Neural Networks that exploit abundant cheap computation.</a:t>
            </a:r>
          </a:p>
          <a:p>
            <a:pPr lvl="1"/>
            <a:r>
              <a:rPr lang="en-US" sz="2900" dirty="0" smtClean="0"/>
              <a:t>They are concerned with building much larger and more complex neural</a:t>
            </a:r>
          </a:p>
          <a:p>
            <a:pPr lvl="2"/>
            <a:r>
              <a:rPr lang="en-US" sz="2500" dirty="0" smtClean="0"/>
              <a:t>Convolutional Neural Networks (CNN), Deep Belief Networks (DBN), ….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581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Approach- Support Vector Machine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1368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Support </a:t>
            </a:r>
            <a:r>
              <a:rPr lang="en-US" sz="2400" dirty="0"/>
              <a:t>Vector Machines (SVM) </a:t>
            </a:r>
            <a:r>
              <a:rPr lang="en-US" sz="2400" dirty="0" smtClean="0"/>
              <a:t>classify </a:t>
            </a:r>
            <a:r>
              <a:rPr lang="en-US" sz="2400" dirty="0"/>
              <a:t>data into two classes (which is why it is called non-probabilistic binary classifier).</a:t>
            </a:r>
          </a:p>
          <a:p>
            <a:r>
              <a:rPr lang="en-US" sz="2400" dirty="0" smtClean="0"/>
              <a:t>Learning algorithms ( </a:t>
            </a:r>
            <a:r>
              <a:rPr lang="en-US" sz="2400" b="1" dirty="0" err="1" smtClean="0"/>
              <a:t>ScikitLearn</a:t>
            </a:r>
            <a:r>
              <a:rPr lang="en-US" sz="2400" dirty="0" smtClean="0"/>
              <a:t> Library )</a:t>
            </a:r>
          </a:p>
          <a:p>
            <a:pPr lvl="1"/>
            <a:r>
              <a:rPr lang="en-US" dirty="0" smtClean="0"/>
              <a:t>Linear </a:t>
            </a:r>
            <a:r>
              <a:rPr lang="en-US" dirty="0"/>
              <a:t>Regression</a:t>
            </a:r>
          </a:p>
          <a:p>
            <a:pPr lvl="1"/>
            <a:r>
              <a:rPr lang="en-US" dirty="0"/>
              <a:t>Logistic </a:t>
            </a:r>
            <a:r>
              <a:rPr lang="en-US" dirty="0" smtClean="0"/>
              <a:t>Regression</a:t>
            </a:r>
          </a:p>
          <a:p>
            <a:pPr lvl="1"/>
            <a:r>
              <a:rPr lang="en-US" dirty="0" smtClean="0"/>
              <a:t>Naïve </a:t>
            </a:r>
            <a:r>
              <a:rPr lang="en-US" dirty="0"/>
              <a:t>Bayesian</a:t>
            </a:r>
          </a:p>
          <a:p>
            <a:pPr lvl="1"/>
            <a:r>
              <a:rPr lang="en-US" dirty="0"/>
              <a:t>Stochastic Gradient Descent </a:t>
            </a:r>
          </a:p>
          <a:p>
            <a:pPr lvl="1"/>
            <a:endParaRPr lang="en-US" sz="1600" dirty="0" smtClean="0"/>
          </a:p>
          <a:p>
            <a:pPr marL="914400" lvl="2" indent="0">
              <a:buNone/>
            </a:pPr>
            <a:r>
              <a:rPr lang="en-US" sz="2400" dirty="0" smtClean="0"/>
              <a:t>(</a:t>
            </a:r>
            <a:r>
              <a:rPr lang="en-US" sz="2000" dirty="0"/>
              <a:t>given an input, </a:t>
            </a:r>
          </a:p>
          <a:p>
            <a:pPr marL="914400" lvl="2" indent="0">
              <a:buNone/>
            </a:pPr>
            <a:r>
              <a:rPr lang="en-US" sz="2000" dirty="0"/>
              <a:t>the classifier returns its probabilities to belong to each class </a:t>
            </a:r>
            <a:r>
              <a:rPr lang="en-US" sz="2000" dirty="0" smtClean="0"/>
              <a:t>)</a:t>
            </a:r>
            <a:endParaRPr lang="en-US" sz="2000" b="1" dirty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1061" y="3507201"/>
            <a:ext cx="4266344" cy="1111209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>
          <a:xfrm>
            <a:off x="5389646" y="3488243"/>
            <a:ext cx="884717" cy="802257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12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taken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Label manually 1300 tweets</a:t>
            </a:r>
          </a:p>
          <a:p>
            <a:pPr lvl="1"/>
            <a:r>
              <a:rPr lang="en-US" dirty="0" smtClean="0"/>
              <a:t>“Auroras” or “Others”</a:t>
            </a:r>
          </a:p>
          <a:p>
            <a:r>
              <a:rPr lang="en-US" dirty="0" smtClean="0"/>
              <a:t>Program a SVM model</a:t>
            </a:r>
          </a:p>
          <a:p>
            <a:pPr lvl="1"/>
            <a:r>
              <a:rPr lang="en-US" dirty="0" smtClean="0"/>
              <a:t> Tested several algorithms and selected the one with the best accuracy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ym typeface="Wingdings"/>
              </a:rPr>
              <a:t>Logistic Regression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75" y="4278224"/>
            <a:ext cx="3683264" cy="2266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9003" y="5611522"/>
            <a:ext cx="345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Logistic Regression model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12" y="1114314"/>
            <a:ext cx="3339888" cy="21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6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tweets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Create a pipeline program (</a:t>
            </a:r>
            <a:r>
              <a:rPr lang="en-US" b="1" dirty="0" smtClean="0"/>
              <a:t>dispel4py</a:t>
            </a:r>
            <a:r>
              <a:rPr lang="en-US" dirty="0" smtClean="0"/>
              <a:t>) that automatically extract in parallel the text field from an collection of tweets and save them in a 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Download data  --- Diego gave them to me --- </a:t>
            </a:r>
          </a:p>
          <a:p>
            <a:r>
              <a:rPr lang="en-US" dirty="0" smtClean="0"/>
              <a:t>Label manually the tweets</a:t>
            </a:r>
          </a:p>
          <a:p>
            <a:r>
              <a:rPr lang="en-US" dirty="0" smtClean="0"/>
              <a:t>Code: </a:t>
            </a:r>
            <a:r>
              <a:rPr lang="en-US" dirty="0" smtClean="0">
                <a:hlinkClick r:id="rId2"/>
              </a:rPr>
              <a:t>https://github.com/rosafilgueira/Data_Wrangling/blob/master/SocialComputing_Example/labeling.py</a:t>
            </a:r>
            <a:endParaRPr lang="en-US" dirty="0" smtClean="0"/>
          </a:p>
          <a:p>
            <a:r>
              <a:rPr lang="en-US" dirty="0" smtClean="0"/>
              <a:t>dispel4py multi </a:t>
            </a:r>
            <a:r>
              <a:rPr lang="en-US" dirty="0" err="1" smtClean="0"/>
              <a:t>labeling.py</a:t>
            </a:r>
            <a:r>
              <a:rPr lang="en-US" dirty="0" smtClean="0"/>
              <a:t> –n 12 -d '{"read" : [ {"input" : "tweets_5000_page1.json"} ]}'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8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SVM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a python program using several SVM algorithms from </a:t>
            </a:r>
            <a:r>
              <a:rPr lang="en-US" b="1" dirty="0" err="1" smtClean="0"/>
              <a:t>ScikitLearn</a:t>
            </a:r>
            <a:r>
              <a:rPr lang="en-US" dirty="0" smtClean="0"/>
              <a:t> Library (a Machine learning library)</a:t>
            </a:r>
          </a:p>
          <a:p>
            <a:r>
              <a:rPr lang="en-US" dirty="0" smtClean="0"/>
              <a:t>Algorithms:</a:t>
            </a:r>
          </a:p>
          <a:p>
            <a:pPr lvl="1"/>
            <a:r>
              <a:rPr lang="en-US" dirty="0" smtClean="0"/>
              <a:t>Multinomial Naïve Bayes</a:t>
            </a:r>
          </a:p>
          <a:p>
            <a:pPr lvl="1"/>
            <a:r>
              <a:rPr lang="en-US" dirty="0" smtClean="0"/>
              <a:t>Linear SVC </a:t>
            </a:r>
          </a:p>
          <a:p>
            <a:pPr lvl="1"/>
            <a:r>
              <a:rPr lang="en-US" b="1" dirty="0" smtClean="0"/>
              <a:t>Logistic Regression </a:t>
            </a:r>
          </a:p>
          <a:p>
            <a:pPr lvl="1"/>
            <a:r>
              <a:rPr lang="en-US" dirty="0" smtClean="0"/>
              <a:t>Stochastic Gradient Descent</a:t>
            </a:r>
          </a:p>
          <a:p>
            <a:r>
              <a:rPr lang="en-US" dirty="0" smtClean="0"/>
              <a:t>921 labeled tweets: 736 tweets for training each classifier, and 185 tweets for testing them</a:t>
            </a:r>
          </a:p>
          <a:p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https://github.com/rosafilgueira/Data_Wrangling/blob/master/SocialComputing_Example/svm_model/</a:t>
            </a:r>
            <a:r>
              <a:rPr lang="en-US" dirty="0" smtClean="0">
                <a:hlinkClick r:id="rId2"/>
              </a:rPr>
              <a:t>train_classifier_svm.py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6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SVM- Logistic Regression - Accuracy</a:t>
            </a:r>
            <a:endParaRPr lang="en-US" dirty="0"/>
          </a:p>
        </p:txBody>
      </p:sp>
      <p:pic>
        <p:nvPicPr>
          <p:cNvPr id="4" name="Picture 3" descr="Screen Shot 2017-02-16 at 16.1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71571"/>
            <a:ext cx="8412319" cy="43700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7674" y="5452846"/>
            <a:ext cx="9106326" cy="101161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3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SVM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59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/>
              <a:t>Download data (</a:t>
            </a:r>
            <a:r>
              <a:rPr lang="en-US" sz="2800" b="1" dirty="0" smtClean="0"/>
              <a:t>5000 tweets</a:t>
            </a:r>
            <a:r>
              <a:rPr lang="en-US" sz="2800" dirty="0" smtClean="0"/>
              <a:t>) from a period of time with high activity of Auroras Borealis (</a:t>
            </a:r>
            <a:r>
              <a:rPr lang="en-US" sz="2800" b="1" dirty="0" smtClean="0"/>
              <a:t>8-9 May 2016</a:t>
            </a:r>
            <a:r>
              <a:rPr lang="en-US" sz="2800" dirty="0" smtClean="0"/>
              <a:t>)</a:t>
            </a:r>
            <a:endParaRPr lang="en-US" sz="2800" dirty="0"/>
          </a:p>
          <a:p>
            <a:r>
              <a:rPr lang="en-US" sz="2800" dirty="0" smtClean="0"/>
              <a:t>Build a data-pipeline workflow (</a:t>
            </a:r>
            <a:r>
              <a:rPr lang="en-US" sz="2800" b="1" dirty="0" smtClean="0"/>
              <a:t>dispel4py</a:t>
            </a:r>
            <a:r>
              <a:rPr lang="en-US" sz="2800" dirty="0" smtClean="0"/>
              <a:t>):</a:t>
            </a:r>
          </a:p>
          <a:p>
            <a:pPr lvl="1"/>
            <a:r>
              <a:rPr lang="en-US" sz="2400" dirty="0" smtClean="0"/>
              <a:t>Preprocess (using NLTK library)</a:t>
            </a:r>
            <a:endParaRPr lang="en-US" sz="2400" dirty="0"/>
          </a:p>
          <a:p>
            <a:pPr lvl="1"/>
            <a:r>
              <a:rPr lang="en-US" sz="2400" dirty="0" smtClean="0"/>
              <a:t>Classification (</a:t>
            </a:r>
            <a:r>
              <a:rPr lang="en-US" sz="2400" b="1" dirty="0" smtClean="0"/>
              <a:t>Logistic Regression Model)</a:t>
            </a:r>
          </a:p>
          <a:p>
            <a:pPr lvl="2"/>
            <a:r>
              <a:rPr lang="en-US" dirty="0" smtClean="0"/>
              <a:t>Store the classification results into a file</a:t>
            </a:r>
          </a:p>
          <a:p>
            <a:pPr lvl="1"/>
            <a:r>
              <a:rPr lang="en-US" sz="2400" dirty="0"/>
              <a:t>Run statistics with the ‘auroras’ tweets based in their locations:</a:t>
            </a:r>
          </a:p>
          <a:p>
            <a:pPr lvl="3"/>
            <a:r>
              <a:rPr lang="en-US" sz="2400" dirty="0" smtClean="0"/>
              <a:t>Which US states registered more activity </a:t>
            </a:r>
          </a:p>
          <a:p>
            <a:pPr lvl="3"/>
            <a:r>
              <a:rPr lang="en-US" sz="2400" dirty="0" smtClean="0"/>
              <a:t>Which UK countries registered more activity</a:t>
            </a:r>
          </a:p>
          <a:p>
            <a:pPr lvl="3"/>
            <a:r>
              <a:rPr lang="en-US" sz="2400" dirty="0" smtClean="0"/>
              <a:t>Which UK regions registered more activity</a:t>
            </a:r>
          </a:p>
        </p:txBody>
      </p:sp>
    </p:spTree>
    <p:extLst>
      <p:ext uri="{BB962C8B-B14F-4D97-AF65-F5344CB8AC3E}">
        <p14:creationId xmlns:p14="http://schemas.microsoft.com/office/powerpoint/2010/main" val="29753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“statistics” based on Country/State location – </a:t>
            </a:r>
            <a:r>
              <a:rPr lang="en-US" dirty="0" err="1" smtClean="0"/>
              <a:t>MapReduce</a:t>
            </a:r>
            <a:r>
              <a:rPr lang="en-US" dirty="0" smtClean="0"/>
              <a:t> --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Input data: 3419 tweets</a:t>
            </a:r>
          </a:p>
          <a:p>
            <a:r>
              <a:rPr lang="en-US" dirty="0" smtClean="0"/>
              <a:t>Apply the classification model to the input data:</a:t>
            </a:r>
          </a:p>
          <a:p>
            <a:pPr lvl="1"/>
            <a:r>
              <a:rPr lang="en-US" dirty="0" smtClean="0"/>
              <a:t>2024 tweets classified as “Others”</a:t>
            </a:r>
          </a:p>
          <a:p>
            <a:pPr lvl="1"/>
            <a:r>
              <a:rPr lang="en-US" dirty="0" smtClean="0"/>
              <a:t>990 tweets  classified as “Auroras” but their location is not from US neither UK</a:t>
            </a:r>
          </a:p>
          <a:p>
            <a:pPr lvl="1"/>
            <a:r>
              <a:rPr lang="en-US" dirty="0" smtClean="0"/>
              <a:t>405 tweets classified as “Auroras” from US or UK</a:t>
            </a:r>
          </a:p>
          <a:p>
            <a:pPr lvl="2"/>
            <a:r>
              <a:rPr lang="en-US" dirty="0" smtClean="0"/>
              <a:t>369 tweets classified as “Auroras”-  mapped by “US” -  reduced by “state”</a:t>
            </a:r>
          </a:p>
          <a:p>
            <a:pPr lvl="3"/>
            <a:r>
              <a:rPr lang="en-US" dirty="0" smtClean="0"/>
              <a:t>Washington, 60</a:t>
            </a:r>
          </a:p>
          <a:p>
            <a:pPr lvl="3"/>
            <a:r>
              <a:rPr lang="en-US" dirty="0" smtClean="0"/>
              <a:t>Alaska, 50</a:t>
            </a:r>
          </a:p>
          <a:p>
            <a:pPr lvl="3"/>
            <a:r>
              <a:rPr lang="en-US" dirty="0" smtClean="0"/>
              <a:t>California, 26</a:t>
            </a:r>
          </a:p>
          <a:p>
            <a:pPr lvl="3"/>
            <a:r>
              <a:rPr lang="en-US" dirty="0" smtClean="0"/>
              <a:t>Montana ,24</a:t>
            </a:r>
          </a:p>
          <a:p>
            <a:pPr lvl="3"/>
            <a:r>
              <a:rPr lang="en-US" dirty="0" smtClean="0"/>
              <a:t>Indiana, 22</a:t>
            </a:r>
          </a:p>
          <a:p>
            <a:pPr lvl="2"/>
            <a:r>
              <a:rPr lang="en-US" dirty="0" smtClean="0"/>
              <a:t>36 tweets classified as “Auroras” -  mapped by “UK” -  reduced by “country”</a:t>
            </a:r>
          </a:p>
          <a:p>
            <a:pPr lvl="3"/>
            <a:r>
              <a:rPr lang="en-US" dirty="0" smtClean="0"/>
              <a:t>Scotland, 18</a:t>
            </a:r>
          </a:p>
          <a:p>
            <a:pPr lvl="3"/>
            <a:r>
              <a:rPr lang="en-US" dirty="0" smtClean="0"/>
              <a:t>England, 14</a:t>
            </a:r>
          </a:p>
          <a:p>
            <a:pPr lvl="3"/>
            <a:r>
              <a:rPr lang="en-US" dirty="0" smtClean="0"/>
              <a:t>Wales,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“statistics” based on Country/State location --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dirty="0" smtClean="0"/>
              <a:t>69 tweets </a:t>
            </a:r>
            <a:r>
              <a:rPr lang="en-US" dirty="0"/>
              <a:t>classified as “Auroras</a:t>
            </a:r>
            <a:r>
              <a:rPr lang="en-US" dirty="0" smtClean="0"/>
              <a:t>” -  mapped </a:t>
            </a:r>
            <a:r>
              <a:rPr lang="en-US" dirty="0"/>
              <a:t>by “</a:t>
            </a:r>
            <a:r>
              <a:rPr lang="en-US" dirty="0" smtClean="0"/>
              <a:t>UK”-  reduced </a:t>
            </a:r>
            <a:r>
              <a:rPr lang="en-US" dirty="0"/>
              <a:t>by </a:t>
            </a:r>
            <a:r>
              <a:rPr lang="en-US" dirty="0" smtClean="0"/>
              <a:t>“region”</a:t>
            </a:r>
          </a:p>
          <a:p>
            <a:pPr lvl="3"/>
            <a:r>
              <a:rPr lang="en-US" dirty="0" smtClean="0"/>
              <a:t>Northern Ireland, 12</a:t>
            </a:r>
          </a:p>
          <a:p>
            <a:pPr lvl="3"/>
            <a:r>
              <a:rPr lang="en-US" dirty="0" smtClean="0"/>
              <a:t>Yorkshire, 9</a:t>
            </a:r>
          </a:p>
          <a:p>
            <a:pPr lvl="3"/>
            <a:r>
              <a:rPr lang="en-US" dirty="0" smtClean="0"/>
              <a:t>North West, 9</a:t>
            </a:r>
          </a:p>
          <a:p>
            <a:pPr lvl="3"/>
            <a:r>
              <a:rPr lang="en-US" dirty="0" smtClean="0"/>
              <a:t>South East, 7</a:t>
            </a:r>
          </a:p>
          <a:p>
            <a:pPr lvl="3"/>
            <a:r>
              <a:rPr lang="en-US" dirty="0" smtClean="0"/>
              <a:t>Great London, 7</a:t>
            </a:r>
          </a:p>
        </p:txBody>
      </p:sp>
    </p:spTree>
    <p:extLst>
      <p:ext uri="{BB962C8B-B14F-4D97-AF65-F5344CB8AC3E}">
        <p14:creationId xmlns:p14="http://schemas.microsoft.com/office/powerpoint/2010/main" val="264908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352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Constant flow </a:t>
            </a:r>
            <a:r>
              <a:rPr lang="en-US" dirty="0"/>
              <a:t>of information in </a:t>
            </a:r>
            <a:r>
              <a:rPr lang="en-US" dirty="0" smtClean="0"/>
              <a:t>the form </a:t>
            </a:r>
            <a:r>
              <a:rPr lang="en-US" dirty="0"/>
              <a:t>of </a:t>
            </a:r>
            <a:r>
              <a:rPr lang="en-US" b="1" dirty="0"/>
              <a:t>short texts </a:t>
            </a:r>
            <a:r>
              <a:rPr lang="en-US" dirty="0"/>
              <a:t>makes </a:t>
            </a:r>
            <a:r>
              <a:rPr lang="en-US" dirty="0" smtClean="0"/>
              <a:t>(it </a:t>
            </a:r>
            <a:r>
              <a:rPr lang="en-US" dirty="0"/>
              <a:t>in theory </a:t>
            </a:r>
            <a:r>
              <a:rPr lang="en-US" dirty="0" smtClean="0"/>
              <a:t>possible) </a:t>
            </a:r>
            <a:r>
              <a:rPr lang="en-US" dirty="0"/>
              <a:t>to </a:t>
            </a:r>
            <a:endParaRPr lang="en-US" dirty="0" smtClean="0"/>
          </a:p>
          <a:p>
            <a:pPr lvl="1"/>
            <a:r>
              <a:rPr lang="en-US" dirty="0" smtClean="0"/>
              <a:t>collect </a:t>
            </a:r>
            <a:r>
              <a:rPr lang="en-US" b="1" dirty="0" smtClean="0"/>
              <a:t>real time </a:t>
            </a:r>
            <a:r>
              <a:rPr lang="en-US" b="1" dirty="0"/>
              <a:t>information </a:t>
            </a:r>
            <a:r>
              <a:rPr lang="en-US" dirty="0"/>
              <a:t>about </a:t>
            </a:r>
            <a:r>
              <a:rPr lang="en-US" dirty="0" smtClean="0"/>
              <a:t>all </a:t>
            </a:r>
            <a:r>
              <a:rPr lang="en-US" dirty="0"/>
              <a:t>sorts of events that </a:t>
            </a:r>
            <a:r>
              <a:rPr lang="en-US" dirty="0" smtClean="0"/>
              <a:t>are being </a:t>
            </a:r>
            <a:r>
              <a:rPr lang="en-US" dirty="0"/>
              <a:t>written </a:t>
            </a:r>
            <a:r>
              <a:rPr lang="en-US" dirty="0" smtClean="0"/>
              <a:t>about</a:t>
            </a:r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 err="1" smtClean="0"/>
              <a:t>GeoSocial</a:t>
            </a:r>
            <a:r>
              <a:rPr lang="en-US" dirty="0" smtClean="0"/>
              <a:t>-Aurora:</a:t>
            </a:r>
          </a:p>
          <a:p>
            <a:pPr lvl="1"/>
            <a:r>
              <a:rPr lang="en-US" b="1" dirty="0" smtClean="0"/>
              <a:t>catching the events related with </a:t>
            </a:r>
            <a:r>
              <a:rPr lang="en-US" dirty="0" smtClean="0"/>
              <a:t>“Auroras Borealis”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8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approach –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Neural Network (CNN) – “deep learning” </a:t>
            </a:r>
          </a:p>
          <a:p>
            <a:r>
              <a:rPr lang="en-US" dirty="0" smtClean="0"/>
              <a:t>Build the CNN classifier/model</a:t>
            </a:r>
          </a:p>
          <a:p>
            <a:r>
              <a:rPr lang="en-US" dirty="0" err="1" smtClean="0"/>
              <a:t>TensorFlow</a:t>
            </a:r>
            <a:r>
              <a:rPr lang="en-US" dirty="0" smtClean="0"/>
              <a:t> as a data-pipeline as an engine</a:t>
            </a:r>
          </a:p>
          <a:p>
            <a:r>
              <a:rPr lang="en-US" dirty="0" smtClean="0"/>
              <a:t>Compare both approaches</a:t>
            </a:r>
          </a:p>
        </p:txBody>
      </p:sp>
    </p:spTree>
    <p:extLst>
      <p:ext uri="{BB962C8B-B14F-4D97-AF65-F5344CB8AC3E}">
        <p14:creationId xmlns:p14="http://schemas.microsoft.com/office/powerpoint/2010/main" val="25705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3-13 at 23.06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>
            <a:fillRect/>
          </a:stretch>
        </p:blipFill>
        <p:spPr>
          <a:xfrm>
            <a:off x="400521" y="303324"/>
            <a:ext cx="8773215" cy="4294075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93" y="4848344"/>
            <a:ext cx="3032993" cy="17583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28587" y="6104425"/>
            <a:ext cx="295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(perceptron neural networks)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45948" y="4865505"/>
            <a:ext cx="196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4913" y="5731804"/>
            <a:ext cx="205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“Learn the weights”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8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831342" cy="4525963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any layered </a:t>
            </a:r>
            <a:r>
              <a:rPr lang="en-US" dirty="0"/>
              <a:t>neural networks</a:t>
            </a:r>
          </a:p>
          <a:p>
            <a:r>
              <a:rPr lang="en-US" dirty="0"/>
              <a:t>The more layers in a </a:t>
            </a:r>
            <a:r>
              <a:rPr lang="en-US" dirty="0" smtClean="0"/>
              <a:t>neural </a:t>
            </a:r>
            <a:r>
              <a:rPr lang="en-US" dirty="0"/>
              <a:t>n</a:t>
            </a:r>
            <a:r>
              <a:rPr lang="en-US" dirty="0" smtClean="0"/>
              <a:t>etwork</a:t>
            </a:r>
            <a:r>
              <a:rPr lang="en-US" dirty="0"/>
              <a:t>, the more abstract features can be </a:t>
            </a:r>
            <a:r>
              <a:rPr lang="en-US" dirty="0" smtClean="0"/>
              <a:t>represented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08" y="3426470"/>
            <a:ext cx="4185570" cy="269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 Classification between cat </a:t>
            </a:r>
            <a:r>
              <a:rPr lang="en-US" dirty="0" err="1"/>
              <a:t>vs</a:t>
            </a:r>
            <a:r>
              <a:rPr lang="en-US" dirty="0"/>
              <a:t> dog:</a:t>
            </a:r>
          </a:p>
        </p:txBody>
      </p:sp>
      <p:pic>
        <p:nvPicPr>
          <p:cNvPr id="4" name="Content Placeholder 3" descr="SOA_P3_Fig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61783" y="1617315"/>
            <a:ext cx="5525017" cy="4908010"/>
          </a:xfrm>
        </p:spPr>
      </p:pic>
      <p:sp>
        <p:nvSpPr>
          <p:cNvPr id="3" name="TextBox 2"/>
          <p:cNvSpPr txBox="1"/>
          <p:nvPr/>
        </p:nvSpPr>
        <p:spPr>
          <a:xfrm>
            <a:off x="223572" y="1219197"/>
            <a:ext cx="2938211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/>
              <a:t>Top Layer: Cat or Dog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Higher </a:t>
            </a:r>
            <a:r>
              <a:rPr lang="en-US" dirty="0"/>
              <a:t>Layers: Body, head, </a:t>
            </a:r>
            <a:r>
              <a:rPr lang="en-US" dirty="0" smtClean="0"/>
              <a:t>legs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Middle </a:t>
            </a:r>
            <a:r>
              <a:rPr lang="en-US" dirty="0"/>
              <a:t>Layers: Fur patterns, eyes, </a:t>
            </a:r>
            <a:r>
              <a:rPr lang="en-US" dirty="0" smtClean="0"/>
              <a:t>ears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Bottom </a:t>
            </a:r>
            <a:r>
              <a:rPr lang="en-US" dirty="0"/>
              <a:t>Layers: Edge detectors, curves, corners straight </a:t>
            </a:r>
            <a:r>
              <a:rPr lang="en-US" dirty="0" smtClean="0"/>
              <a:t>lines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787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64868" y="398116"/>
            <a:ext cx="8682038" cy="6844154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GB" sz="2600" dirty="0">
                <a:latin typeface="Times New Roman" charset="0"/>
                <a:cs typeface="Arial" charset="0"/>
              </a:rPr>
              <a:t>hmmm… OK, but: </a:t>
            </a:r>
          </a:p>
          <a:p>
            <a:pPr marL="0" indent="0">
              <a:buFontTx/>
              <a:buNone/>
            </a:pPr>
            <a:r>
              <a:rPr lang="en-GB" sz="2600" dirty="0">
                <a:latin typeface="Times New Roman" charset="0"/>
                <a:cs typeface="Arial" charset="0"/>
              </a:rPr>
              <a:t>  </a:t>
            </a:r>
            <a:r>
              <a:rPr lang="en-GB" sz="2600" b="1" dirty="0">
                <a:latin typeface="Times New Roman" charset="0"/>
                <a:cs typeface="Arial" charset="0"/>
              </a:rPr>
              <a:t>M</a:t>
            </a:r>
            <a:r>
              <a:rPr lang="en-GB" sz="2600" b="1" dirty="0" smtClean="0">
                <a:latin typeface="Times New Roman" charset="0"/>
                <a:cs typeface="Arial" charset="0"/>
              </a:rPr>
              <a:t>ultilayer</a:t>
            </a:r>
            <a:r>
              <a:rPr lang="en-GB" sz="2600" dirty="0" smtClean="0">
                <a:latin typeface="Times New Roman" charset="0"/>
                <a:cs typeface="Arial" charset="0"/>
              </a:rPr>
              <a:t> </a:t>
            </a:r>
            <a:r>
              <a:rPr lang="en-GB" sz="2600" b="1" dirty="0">
                <a:latin typeface="Times New Roman" charset="0"/>
                <a:cs typeface="Arial" charset="0"/>
              </a:rPr>
              <a:t>neural networks have been around for</a:t>
            </a:r>
          </a:p>
          <a:p>
            <a:pPr marL="0" indent="0">
              <a:buFontTx/>
              <a:buNone/>
            </a:pPr>
            <a:r>
              <a:rPr lang="en-GB" sz="2600" b="1" dirty="0">
                <a:latin typeface="Times New Roman" charset="0"/>
                <a:cs typeface="Arial" charset="0"/>
              </a:rPr>
              <a:t>      25 years.  What’s actually new?</a:t>
            </a:r>
            <a:r>
              <a:rPr lang="en-GB" sz="2600" dirty="0">
                <a:latin typeface="Times New Roman" charset="0"/>
                <a:cs typeface="Arial" charset="0"/>
              </a:rPr>
              <a:t> </a:t>
            </a:r>
            <a:endParaRPr lang="en-GB" sz="26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1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</p:nvPr>
        </p:nvSpPr>
        <p:spPr>
          <a:xfrm>
            <a:off x="564868" y="398116"/>
            <a:ext cx="8682038" cy="6844154"/>
          </a:xfrm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hmmm… OK, but: </a:t>
            </a: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 </a:t>
            </a:r>
            <a:r>
              <a:rPr lang="en-GB" sz="2800" b="1" dirty="0">
                <a:latin typeface="Times New Roman" charset="0"/>
                <a:cs typeface="Arial" charset="0"/>
              </a:rPr>
              <a:t>M</a:t>
            </a:r>
            <a:r>
              <a:rPr lang="en-GB" sz="2800" b="1" dirty="0" smtClean="0">
                <a:latin typeface="Times New Roman" charset="0"/>
                <a:cs typeface="Arial" charset="0"/>
              </a:rPr>
              <a:t>ultilayer</a:t>
            </a:r>
            <a:r>
              <a:rPr lang="en-GB" sz="2800" dirty="0" smtClean="0">
                <a:latin typeface="Times New Roman" charset="0"/>
                <a:cs typeface="Arial" charset="0"/>
              </a:rPr>
              <a:t> </a:t>
            </a:r>
            <a:r>
              <a:rPr lang="en-GB" sz="2800" b="1" dirty="0">
                <a:latin typeface="Times New Roman" charset="0"/>
                <a:cs typeface="Arial" charset="0"/>
              </a:rPr>
              <a:t>neural networks have been around for</a:t>
            </a:r>
          </a:p>
          <a:p>
            <a:pPr marL="0" indent="0">
              <a:buFontTx/>
              <a:buNone/>
            </a:pPr>
            <a:r>
              <a:rPr lang="en-GB" sz="2800" b="1" dirty="0">
                <a:latin typeface="Times New Roman" charset="0"/>
                <a:cs typeface="Arial" charset="0"/>
              </a:rPr>
              <a:t>      25 years.  What’s actually new?</a:t>
            </a:r>
            <a:r>
              <a:rPr lang="en-GB" sz="2800" dirty="0">
                <a:latin typeface="Times New Roman" charset="0"/>
                <a:cs typeface="Arial" charset="0"/>
              </a:rPr>
              <a:t> </a:t>
            </a: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we have always had good algorithms for learning the</a:t>
            </a: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weights in networks with 1 hidden layer</a:t>
            </a: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400" b="1" dirty="0" smtClean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but these algorithms are not good at learning the weights for</a:t>
            </a:r>
          </a:p>
          <a:p>
            <a:pPr marL="0" indent="0">
              <a:buFontTx/>
              <a:buNone/>
            </a:pP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networks with more hidden layers </a:t>
            </a:r>
          </a:p>
          <a:p>
            <a:pPr marL="0" indent="0">
              <a:buFontTx/>
              <a:buNone/>
            </a:pPr>
            <a:endParaRPr lang="en-GB" sz="24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400" b="1" dirty="0" smtClean="0">
              <a:solidFill>
                <a:srgbClr val="FF0000"/>
              </a:solidFill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400" b="1" dirty="0" smtClean="0">
                <a:solidFill>
                  <a:srgbClr val="FF0000"/>
                </a:solidFill>
                <a:latin typeface="Times New Roman" charset="0"/>
                <a:cs typeface="Arial" charset="0"/>
              </a:rPr>
              <a:t>what’s </a:t>
            </a:r>
            <a:r>
              <a:rPr lang="en-GB" sz="2400" b="1" dirty="0">
                <a:solidFill>
                  <a:srgbClr val="FF0000"/>
                </a:solidFill>
                <a:latin typeface="Times New Roman" charset="0"/>
                <a:cs typeface="Arial" charset="0"/>
              </a:rPr>
              <a:t>new is:   </a:t>
            </a:r>
            <a:r>
              <a:rPr lang="en-GB" sz="2400" b="1" u="sng" dirty="0">
                <a:latin typeface="Times New Roman" charset="0"/>
                <a:cs typeface="Arial" charset="0"/>
              </a:rPr>
              <a:t>algorithms for training many-later networks</a:t>
            </a:r>
            <a:endParaRPr lang="en-GB" sz="2400" b="1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8000" y="2597225"/>
            <a:ext cx="8301038" cy="4027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3670434"/>
            <a:ext cx="12017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4985394"/>
            <a:ext cx="2982912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593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14 at 08.16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7627"/>
            <a:ext cx="9144000" cy="419818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64868" y="398116"/>
            <a:ext cx="8682038" cy="6844154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GB" sz="2600" dirty="0">
                <a:latin typeface="Times New Roman" charset="0"/>
                <a:cs typeface="Arial" charset="0"/>
              </a:rPr>
              <a:t>hmmm… OK, but: </a:t>
            </a:r>
          </a:p>
          <a:p>
            <a:pPr marL="0" indent="0">
              <a:buFontTx/>
              <a:buNone/>
            </a:pPr>
            <a:r>
              <a:rPr lang="en-GB" sz="2600" dirty="0">
                <a:latin typeface="Times New Roman" charset="0"/>
                <a:cs typeface="Arial" charset="0"/>
              </a:rPr>
              <a:t>  </a:t>
            </a:r>
            <a:r>
              <a:rPr lang="en-GB" sz="2600" b="1" dirty="0">
                <a:latin typeface="Times New Roman" charset="0"/>
                <a:cs typeface="Arial" charset="0"/>
              </a:rPr>
              <a:t>M</a:t>
            </a:r>
            <a:r>
              <a:rPr lang="en-GB" sz="2600" b="1" dirty="0" smtClean="0">
                <a:latin typeface="Times New Roman" charset="0"/>
                <a:cs typeface="Arial" charset="0"/>
              </a:rPr>
              <a:t>ultilayer</a:t>
            </a:r>
            <a:r>
              <a:rPr lang="en-GB" sz="2600" dirty="0" smtClean="0">
                <a:latin typeface="Times New Roman" charset="0"/>
                <a:cs typeface="Arial" charset="0"/>
              </a:rPr>
              <a:t> </a:t>
            </a:r>
            <a:r>
              <a:rPr lang="en-GB" sz="2600" b="1" dirty="0">
                <a:latin typeface="Times New Roman" charset="0"/>
                <a:cs typeface="Arial" charset="0"/>
              </a:rPr>
              <a:t>neural networks have been around for</a:t>
            </a:r>
          </a:p>
          <a:p>
            <a:pPr marL="0" indent="0">
              <a:buFontTx/>
              <a:buNone/>
            </a:pPr>
            <a:r>
              <a:rPr lang="en-GB" sz="2600" b="1" dirty="0">
                <a:latin typeface="Times New Roman" charset="0"/>
                <a:cs typeface="Arial" charset="0"/>
              </a:rPr>
              <a:t>      25 years.  What’s actually new?</a:t>
            </a:r>
            <a:r>
              <a:rPr lang="en-GB" sz="2600" dirty="0">
                <a:latin typeface="Times New Roman" charset="0"/>
                <a:cs typeface="Arial" charset="0"/>
              </a:rPr>
              <a:t> </a:t>
            </a:r>
            <a:endParaRPr lang="en-GB" sz="26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 smtClean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endParaRPr lang="en-GB" sz="2800" dirty="0">
              <a:latin typeface="Times New Roman" charset="0"/>
              <a:cs typeface="Arial" charset="0"/>
            </a:endParaRPr>
          </a:p>
          <a:p>
            <a:pPr marL="0" indent="0">
              <a:buFontTx/>
              <a:buNone/>
            </a:pPr>
            <a:r>
              <a:rPr lang="en-GB" sz="2800" dirty="0">
                <a:latin typeface="Times New Roman" charset="0"/>
                <a:cs typeface="Arial" charset="0"/>
              </a:rPr>
              <a:t> </a:t>
            </a:r>
            <a:endParaRPr lang="en-GB" sz="2800" b="1" dirty="0">
              <a:solidFill>
                <a:srgbClr val="FF0000"/>
              </a:solidFill>
              <a:latin typeface="Times New Roman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53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– Many applications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400538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The fastest growing </a:t>
            </a:r>
            <a:r>
              <a:rPr lang="en-US" sz="2400" dirty="0" smtClean="0"/>
              <a:t>field in AI</a:t>
            </a:r>
          </a:p>
          <a:p>
            <a:r>
              <a:rPr lang="en-US" sz="2400" dirty="0" smtClean="0"/>
              <a:t>Many applications:</a:t>
            </a:r>
          </a:p>
          <a:p>
            <a:pPr lvl="1"/>
            <a:r>
              <a:rPr lang="en-US" sz="2000" dirty="0" smtClean="0"/>
              <a:t>Forecasting/Predictions</a:t>
            </a:r>
          </a:p>
          <a:p>
            <a:pPr lvl="1"/>
            <a:r>
              <a:rPr lang="en-US" sz="2000" dirty="0" smtClean="0"/>
              <a:t>Image recognition</a:t>
            </a:r>
          </a:p>
          <a:p>
            <a:pPr lvl="1"/>
            <a:r>
              <a:rPr lang="en-US" sz="2000" dirty="0" smtClean="0"/>
              <a:t>Speech recognition/ translations</a:t>
            </a:r>
          </a:p>
          <a:p>
            <a:pPr lvl="1"/>
            <a:r>
              <a:rPr lang="en-US" sz="2000" dirty="0" smtClean="0"/>
              <a:t>Text classification</a:t>
            </a:r>
          </a:p>
          <a:p>
            <a:r>
              <a:rPr lang="en-US" dirty="0" smtClean="0"/>
              <a:t>Many fields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18" y="1726115"/>
            <a:ext cx="4619518" cy="2598479"/>
          </a:xfrm>
          <a:prstGeom prst="rect">
            <a:avLst/>
          </a:prstGeom>
        </p:spPr>
      </p:pic>
      <p:pic>
        <p:nvPicPr>
          <p:cNvPr id="6" name="Picture 5" descr="Screen Shot 2017-03-14 at 08.23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" y="1726115"/>
            <a:ext cx="9144000" cy="29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4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162" y="3503955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57246" y="3518469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328044" y="3864273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6183987" y="3874139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898676" y="4005524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“2”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160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the </a:t>
            </a:r>
            <a:r>
              <a:rPr lang="en-US" b="1" dirty="0"/>
              <a:t>twitter stream </a:t>
            </a:r>
            <a:r>
              <a:rPr lang="en-US" dirty="0"/>
              <a:t>can be successfully </a:t>
            </a:r>
            <a:r>
              <a:rPr lang="en-US" dirty="0" smtClean="0"/>
              <a:t>exploited to </a:t>
            </a:r>
            <a:r>
              <a:rPr lang="en-US" dirty="0"/>
              <a:t>this end </a:t>
            </a:r>
            <a:r>
              <a:rPr lang="en-US" b="1" dirty="0"/>
              <a:t>isn’t </a:t>
            </a:r>
            <a:r>
              <a:rPr lang="en-US" b="1" dirty="0" smtClean="0"/>
              <a:t>straightforward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The detection of earthquakes on Twitter has been </a:t>
            </a:r>
            <a:r>
              <a:rPr lang="en-US" dirty="0" smtClean="0"/>
              <a:t>extensively documented </a:t>
            </a:r>
            <a:r>
              <a:rPr lang="en-US" dirty="0"/>
              <a:t>(</a:t>
            </a:r>
            <a:r>
              <a:rPr lang="en-US" dirty="0" err="1"/>
              <a:t>Sakaki</a:t>
            </a:r>
            <a:r>
              <a:rPr lang="en-US" dirty="0"/>
              <a:t>, Okazaki, and Matsuo 2010</a:t>
            </a:r>
            <a:r>
              <a:rPr lang="en-US" dirty="0" smtClean="0"/>
              <a:t>) for Japan.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159" y="0"/>
            <a:ext cx="855281" cy="855281"/>
          </a:xfrm>
          <a:prstGeom prst="rect">
            <a:avLst/>
          </a:prstGeom>
        </p:spPr>
      </p:pic>
      <p:pic>
        <p:nvPicPr>
          <p:cNvPr id="5" name="Picture 4" descr="Screen Shot 2017-03-14 at 09.30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1417638"/>
            <a:ext cx="8026400" cy="5194300"/>
          </a:xfrm>
          <a:prstGeom prst="rect">
            <a:avLst/>
          </a:prstGeom>
        </p:spPr>
      </p:pic>
      <p:pic>
        <p:nvPicPr>
          <p:cNvPr id="6" name="Picture 5" descr="Screen Shot 2017-03-14 at 09.31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6" y="274638"/>
            <a:ext cx="7801959" cy="11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3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Handwriting Digit Recognition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Input</a:t>
            </a:r>
            <a:endParaRPr lang="zh-TW" altLang="en-US" sz="3200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Output</a:t>
            </a:r>
            <a:endParaRPr lang="zh-TW" altLang="en-US" sz="3200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33" y="3309806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336292" y="54132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16 x 16 = 256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48638" y="3006726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517026" y="372441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522844" y="315409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549269"/>
              </p:ext>
            </p:extLst>
          </p:nvPr>
        </p:nvGraphicFramePr>
        <p:xfrm>
          <a:off x="3535543" y="3058840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5543" y="3058840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167498"/>
              </p:ext>
            </p:extLst>
          </p:nvPr>
        </p:nvGraphicFramePr>
        <p:xfrm>
          <a:off x="3540839" y="3641569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839" y="3641569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526551" y="512217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476291"/>
              </p:ext>
            </p:extLst>
          </p:nvPr>
        </p:nvGraphicFramePr>
        <p:xfrm>
          <a:off x="3454628" y="5025409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" name="Equation" r:id="rId9" imgW="253800" imgH="228600" progId="Equation.3">
                  <p:embed/>
                </p:oleObj>
              </mc:Choice>
              <mc:Fallback>
                <p:oleObj name="Equation" r:id="rId9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4628" y="5025409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字方塊 15"/>
          <p:cNvSpPr txBox="1"/>
          <p:nvPr/>
        </p:nvSpPr>
        <p:spPr>
          <a:xfrm rot="5400000">
            <a:off x="3402483" y="440711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17" name="手繪多邊形 16"/>
          <p:cNvSpPr/>
          <p:nvPr/>
        </p:nvSpPr>
        <p:spPr>
          <a:xfrm>
            <a:off x="1214665" y="3068121"/>
            <a:ext cx="2305050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 17"/>
          <p:cNvSpPr/>
          <p:nvPr/>
        </p:nvSpPr>
        <p:spPr>
          <a:xfrm>
            <a:off x="1348015" y="3241062"/>
            <a:ext cx="2171700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手繪多邊形 18"/>
          <p:cNvSpPr/>
          <p:nvPr/>
        </p:nvSpPr>
        <p:spPr>
          <a:xfrm>
            <a:off x="3081565" y="5284171"/>
            <a:ext cx="463550" cy="243308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71218" y="5765880"/>
            <a:ext cx="166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Ink → 1</a:t>
            </a:r>
          </a:p>
          <a:p>
            <a:r>
              <a:rPr lang="en-US" altLang="zh-TW" sz="2400" dirty="0" smtClean="0"/>
              <a:t>No ink </a:t>
            </a:r>
            <a:r>
              <a:rPr lang="en-US" altLang="zh-TW" sz="2400" dirty="0"/>
              <a:t>→ 0</a:t>
            </a:r>
            <a:endParaRPr lang="zh-TW" altLang="en-US" sz="2400" dirty="0"/>
          </a:p>
        </p:txBody>
      </p:sp>
      <p:grpSp>
        <p:nvGrpSpPr>
          <p:cNvPr id="26" name="群組 25"/>
          <p:cNvGrpSpPr/>
          <p:nvPr/>
        </p:nvGrpSpPr>
        <p:grpSpPr>
          <a:xfrm>
            <a:off x="5179092" y="2822199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 smtClean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 smtClean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y</a:t>
              </a:r>
              <a:r>
                <a:rPr lang="en-US" altLang="zh-TW" sz="2800" baseline="-25000" dirty="0" smtClean="0"/>
                <a:t>10</a:t>
              </a:r>
              <a:endParaRPr lang="zh-TW" altLang="en-US" sz="2800" baseline="-25000" dirty="0"/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5106944" y="5737345"/>
            <a:ext cx="3566686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 smtClean="0"/>
              <a:t>Each dimension represents the confidence of a digit.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6048212" y="2883754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is 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055521" y="3665036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is 2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055521" y="4939005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is 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188216" y="432180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2" name="矩形 31"/>
          <p:cNvSpPr/>
          <p:nvPr/>
        </p:nvSpPr>
        <p:spPr>
          <a:xfrm>
            <a:off x="5115795" y="2944663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0.1</a:t>
            </a:r>
            <a:endParaRPr lang="zh-TW" altLang="en-US" sz="2400" dirty="0"/>
          </a:p>
        </p:txBody>
      </p:sp>
      <p:sp>
        <p:nvSpPr>
          <p:cNvPr id="33" name="矩形 32"/>
          <p:cNvSpPr/>
          <p:nvPr/>
        </p:nvSpPr>
        <p:spPr>
          <a:xfrm>
            <a:off x="5115795" y="3669068"/>
            <a:ext cx="619787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0.7</a:t>
            </a:r>
            <a:endParaRPr lang="zh-TW" altLang="en-US" sz="2400" dirty="0"/>
          </a:p>
        </p:txBody>
      </p:sp>
      <p:sp>
        <p:nvSpPr>
          <p:cNvPr id="34" name="矩形 33"/>
          <p:cNvSpPr/>
          <p:nvPr/>
        </p:nvSpPr>
        <p:spPr>
          <a:xfrm>
            <a:off x="5096948" y="4938330"/>
            <a:ext cx="656740" cy="4320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0.2</a:t>
            </a:r>
            <a:endParaRPr lang="zh-TW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007951" y="3577013"/>
            <a:ext cx="1950970" cy="640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7006627" y="3813785"/>
            <a:ext cx="1940923" cy="9033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The image is  “2”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691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788413"/>
            <a:ext cx="7886700" cy="4351338"/>
          </a:xfrm>
        </p:spPr>
        <p:txBody>
          <a:bodyPr/>
          <a:lstStyle/>
          <a:p>
            <a:r>
              <a:rPr lang="en-US" altLang="zh-TW" dirty="0" smtClean="0"/>
              <a:t>Handwriting Digit Recognition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33" y="3170126"/>
            <a:ext cx="1602442" cy="15922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25017" y="3184640"/>
            <a:ext cx="2034073" cy="15167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Machine</a:t>
            </a:r>
            <a:endParaRPr lang="zh-TW" altLang="en-US" sz="2800" dirty="0"/>
          </a:p>
        </p:txBody>
      </p:sp>
      <p:sp>
        <p:nvSpPr>
          <p:cNvPr id="8" name="向右箭號 7"/>
          <p:cNvSpPr/>
          <p:nvPr/>
        </p:nvSpPr>
        <p:spPr>
          <a:xfrm>
            <a:off x="3095815" y="3530444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951758" y="3540310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66447" y="3671695"/>
            <a:ext cx="721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 smtClean="0"/>
              <a:t>“2”</a:t>
            </a:r>
            <a:endParaRPr lang="zh-TW" altLang="en-US" sz="3200" dirty="0"/>
          </a:p>
        </p:txBody>
      </p:sp>
      <p:grpSp>
        <p:nvGrpSpPr>
          <p:cNvPr id="6" name="群組 5"/>
          <p:cNvGrpSpPr/>
          <p:nvPr/>
        </p:nvGrpSpPr>
        <p:grpSpPr>
          <a:xfrm>
            <a:off x="2462115" y="2538616"/>
            <a:ext cx="600084" cy="2625052"/>
            <a:chOff x="2462115" y="2538616"/>
            <a:chExt cx="600084" cy="2625052"/>
          </a:xfrm>
        </p:grpSpPr>
        <p:sp>
          <p:nvSpPr>
            <p:cNvPr id="12" name="矩形 11"/>
            <p:cNvSpPr/>
            <p:nvPr/>
          </p:nvSpPr>
          <p:spPr>
            <a:xfrm>
              <a:off x="2462115" y="253861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530503" y="325630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536321" y="2685980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5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20355244"/>
                </p:ext>
              </p:extLst>
            </p:nvPr>
          </p:nvGraphicFramePr>
          <p:xfrm>
            <a:off x="2549020" y="2590730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6" name="方程式" r:id="rId5" imgW="152280" imgH="215640" progId="Equation.3">
                    <p:embed/>
                  </p:oleObj>
                </mc:Choice>
                <mc:Fallback>
                  <p:oleObj name="方程式" r:id="rId5" imgW="1522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020" y="2590730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2380732"/>
                </p:ext>
              </p:extLst>
            </p:nvPr>
          </p:nvGraphicFramePr>
          <p:xfrm>
            <a:off x="2554316" y="3173459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" name="方程式" r:id="rId7" imgW="164880" imgH="215640" progId="Equation.3">
                    <p:embed/>
                  </p:oleObj>
                </mc:Choice>
                <mc:Fallback>
                  <p:oleObj name="方程式" r:id="rId7" imgW="1648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316" y="3173459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/>
            <p:cNvSpPr/>
            <p:nvPr/>
          </p:nvSpPr>
          <p:spPr>
            <a:xfrm>
              <a:off x="2540028" y="4654066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1770952"/>
                </p:ext>
              </p:extLst>
            </p:nvPr>
          </p:nvGraphicFramePr>
          <p:xfrm>
            <a:off x="2468105" y="4557299"/>
            <a:ext cx="544512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" name="Equation" r:id="rId9" imgW="253800" imgH="228600" progId="Equation.3">
                    <p:embed/>
                  </p:oleObj>
                </mc:Choice>
                <mc:Fallback>
                  <p:oleObj name="Equation" r:id="rId9" imgW="2538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8105" y="4557299"/>
                          <a:ext cx="544512" cy="488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文字方塊 18"/>
            <p:cNvSpPr txBox="1"/>
            <p:nvPr/>
          </p:nvSpPr>
          <p:spPr>
            <a:xfrm rot="5400000">
              <a:off x="2415960" y="393900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6745418" y="2501358"/>
            <a:ext cx="642352" cy="2642877"/>
            <a:chOff x="7142066" y="1987121"/>
            <a:chExt cx="642352" cy="2642877"/>
          </a:xfrm>
        </p:grpSpPr>
        <p:sp>
          <p:nvSpPr>
            <p:cNvPr id="21" name="矩形 20"/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 smtClean="0"/>
                <a:t>1</a:t>
              </a:r>
              <a:endParaRPr lang="zh-TW" altLang="en-US" sz="2800" baseline="-25000" dirty="0"/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y</a:t>
              </a:r>
              <a:r>
                <a:rPr lang="en-US" altLang="zh-TW" sz="2800" baseline="-25000" dirty="0" smtClean="0"/>
                <a:t>2</a:t>
              </a:r>
              <a:endParaRPr lang="zh-TW" altLang="en-US" sz="2800" baseline="-250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/>
                <a:t>y</a:t>
              </a:r>
              <a:r>
                <a:rPr lang="en-US" altLang="zh-TW" sz="2800" baseline="-25000" dirty="0" smtClean="0"/>
                <a:t>10</a:t>
              </a:r>
              <a:endParaRPr lang="zh-TW" altLang="en-US" sz="2800" baseline="-25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749382" y="4801774"/>
                <a:ext cx="2207720" cy="4357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zh-TW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382" y="4801774"/>
                <a:ext cx="2207720" cy="43576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997253" y="5438668"/>
                <a:ext cx="5689600" cy="95410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 smtClean="0"/>
                  <a:t>In deep learning, the function </a:t>
                </a:r>
                <a14:m>
                  <m:oMath xmlns:m="http://schemas.openxmlformats.org/officeDocument/2006/math" xmlns="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TW" altLang="en-US" sz="2800" dirty="0" smtClean="0"/>
                  <a:t> </a:t>
                </a:r>
                <a:r>
                  <a:rPr lang="en-US" altLang="zh-TW" sz="2800" dirty="0" smtClean="0"/>
                  <a:t>is represented by neural network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53" y="5438668"/>
                <a:ext cx="5689600" cy="95410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76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837170" y="4824499"/>
            <a:ext cx="116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Output Layer</a:t>
            </a:r>
            <a:endParaRPr lang="zh-TW" altLang="en-US" sz="2400" b="1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2883916" y="5172079"/>
            <a:ext cx="206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Hidden Layers</a:t>
            </a:r>
            <a:endParaRPr lang="zh-TW" altLang="en-US" sz="2400" b="1" dirty="0"/>
          </a:p>
        </p:txBody>
      </p:sp>
      <p:sp>
        <p:nvSpPr>
          <p:cNvPr id="66" name="右大括弧 65"/>
          <p:cNvSpPr/>
          <p:nvPr/>
        </p:nvSpPr>
        <p:spPr>
          <a:xfrm rot="5400000">
            <a:off x="3844836" y="3524807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1321462" y="2252513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1120750" y="4829478"/>
            <a:ext cx="9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/>
              <a:t>Input Layer</a:t>
            </a:r>
            <a:endParaRPr lang="zh-TW" altLang="en-US" sz="2400" b="1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</a:t>
            </a:r>
            <a:r>
              <a:rPr lang="en-US" altLang="zh-TW" dirty="0" smtClean="0"/>
              <a:t>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3976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138018" y="1770729"/>
            <a:ext cx="113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33736" y="327329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543052" y="451918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09852" y="249448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389850" y="297020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395668" y="239987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695957"/>
              </p:ext>
            </p:extLst>
          </p:nvPr>
        </p:nvGraphicFramePr>
        <p:xfrm>
          <a:off x="1408367" y="2304627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367" y="2304627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67934"/>
              </p:ext>
            </p:extLst>
          </p:nvPr>
        </p:nvGraphicFramePr>
        <p:xfrm>
          <a:off x="1413663" y="2887356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663" y="2887356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332137" y="1770729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1</a:t>
              </a:r>
              <a:endParaRPr lang="zh-TW" altLang="en-US" sz="2400" dirty="0"/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1399375" y="43679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7793"/>
              </p:ext>
            </p:extLst>
          </p:nvPr>
        </p:nvGraphicFramePr>
        <p:xfrm>
          <a:off x="1396259" y="4271709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Equation" r:id="rId8" imgW="190440" imgH="228600" progId="Equation.3">
                  <p:embed/>
                </p:oleObj>
              </mc:Choice>
              <mc:Fallback>
                <p:oleObj name="Equation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259" y="4271709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275307" y="3652905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79" name="群組 78"/>
          <p:cNvGrpSpPr/>
          <p:nvPr/>
        </p:nvGrpSpPr>
        <p:grpSpPr>
          <a:xfrm>
            <a:off x="3657035" y="1770729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2</a:t>
              </a:r>
              <a:endParaRPr lang="zh-TW" altLang="en-US" sz="2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868381" y="1770729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 smtClean="0"/>
                <a:t>……</a:t>
              </a:r>
              <a:endParaRPr lang="zh-TW" altLang="en-US" sz="2800" dirty="0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00123" y="2191862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607072" y="29528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636088" y="416818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grpSp>
        <p:nvGrpSpPr>
          <p:cNvPr id="81" name="群組 80"/>
          <p:cNvGrpSpPr/>
          <p:nvPr/>
        </p:nvGrpSpPr>
        <p:grpSpPr>
          <a:xfrm>
            <a:off x="3166542" y="2522953"/>
            <a:ext cx="753037" cy="2013721"/>
            <a:chOff x="3166542" y="2522953"/>
            <a:chExt cx="753037" cy="2013721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5229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522953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522953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522953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301523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522953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301523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742275" y="2522953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738568" y="2571327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738568" y="2571327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766088" y="2522953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732750" y="3141656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732750" y="3141656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04247" y="2522953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777878" y="3301523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777878" y="4516129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02414" y="367345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……</a:t>
            </a:r>
            <a:endParaRPr lang="zh-TW" altLang="en-US" sz="28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471507" y="215462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1</a:t>
            </a:r>
            <a:endParaRPr lang="zh-TW" altLang="en-US" sz="28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460224" y="2952849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</a:t>
            </a:r>
            <a:r>
              <a:rPr lang="en-US" altLang="zh-TW" sz="2800" baseline="-25000" dirty="0" smtClean="0"/>
              <a:t>2</a:t>
            </a:r>
            <a:endParaRPr lang="zh-TW" altLang="en-US" sz="2800" baseline="-250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460224" y="4219081"/>
            <a:ext cx="63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 smtClean="0"/>
              <a:t>y</a:t>
            </a:r>
            <a:r>
              <a:rPr lang="en-US" altLang="zh-TW" sz="2800" baseline="-25000" dirty="0" err="1"/>
              <a:t>M</a:t>
            </a:r>
            <a:endParaRPr lang="zh-TW" altLang="en-US" sz="2800" baseline="-250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2136850" y="5937293"/>
            <a:ext cx="523901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 smtClean="0"/>
              <a:t>Deep means many hidden layers</a:t>
            </a:r>
            <a:endParaRPr lang="zh-TW" altLang="en-US" sz="28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5357094" y="2515814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4984751" y="1165844"/>
            <a:ext cx="118158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neuron</a:t>
            </a:r>
            <a:endParaRPr lang="zh-TW" altLang="en-US" sz="2400" dirty="0"/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159624" y="1627509"/>
            <a:ext cx="1415920" cy="94381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89" y="2680846"/>
            <a:ext cx="60439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/>
              <a:t>TensorFlow</a:t>
            </a:r>
            <a:r>
              <a:rPr lang="en-US" sz="2400" dirty="0" smtClean="0"/>
              <a:t>: open </a:t>
            </a:r>
            <a:r>
              <a:rPr lang="en-US" sz="2400" dirty="0"/>
              <a:t>source software library for numerical computation using data flow </a:t>
            </a:r>
            <a:r>
              <a:rPr lang="en-US" sz="2400" dirty="0" smtClean="0"/>
              <a:t>graphs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Nodes in the graph </a:t>
            </a:r>
            <a:r>
              <a:rPr lang="en-US" sz="2400" dirty="0" smtClean="0"/>
              <a:t>represent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mathematical operations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dges </a:t>
            </a:r>
            <a:r>
              <a:rPr lang="en-US" sz="2400" dirty="0"/>
              <a:t>represent the multidimensional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data arrays/tensors </a:t>
            </a:r>
            <a:r>
              <a:rPr lang="en-US" sz="2400" dirty="0"/>
              <a:t>that flow between them.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649" y="1417638"/>
            <a:ext cx="755598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Python-based neural network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Google open source project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Released November 2015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243" y="-1"/>
            <a:ext cx="1829757" cy="1029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134" y="3458211"/>
            <a:ext cx="3378217" cy="17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- Google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132" b="113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28649" y="4489473"/>
            <a:ext cx="7555980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Python-based neural network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Google open source project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Released November 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26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Convolutional </a:t>
            </a:r>
            <a:r>
              <a:rPr lang="en-US" dirty="0"/>
              <a:t>Neural Network (</a:t>
            </a:r>
            <a:r>
              <a:rPr lang="en-US" dirty="0" smtClean="0"/>
              <a:t>CNNs)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raditional applied to </a:t>
            </a:r>
            <a:r>
              <a:rPr lang="en-US" dirty="0"/>
              <a:t>c</a:t>
            </a:r>
            <a:r>
              <a:rPr lang="en-US" dirty="0" smtClean="0"/>
              <a:t>omputer </a:t>
            </a:r>
            <a:r>
              <a:rPr lang="en-US" dirty="0"/>
              <a:t>v</a:t>
            </a:r>
            <a:r>
              <a:rPr lang="en-US" dirty="0" smtClean="0"/>
              <a:t>ision.</a:t>
            </a:r>
          </a:p>
          <a:p>
            <a:r>
              <a:rPr lang="en-US" dirty="0"/>
              <a:t>More recently </a:t>
            </a:r>
            <a:r>
              <a:rPr lang="en-US" dirty="0" smtClean="0"/>
              <a:t>CNNs </a:t>
            </a:r>
            <a:r>
              <a:rPr lang="en-US" dirty="0"/>
              <a:t>to problems in Natural Language </a:t>
            </a:r>
            <a:r>
              <a:rPr lang="en-US" dirty="0" smtClean="0"/>
              <a:t>Processing (NLP) </a:t>
            </a:r>
          </a:p>
        </p:txBody>
      </p:sp>
      <p:pic>
        <p:nvPicPr>
          <p:cNvPr id="4" name="Picture 3" descr="Screen Shot 2017-03-13 at 23.50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3928"/>
            <a:ext cx="3588663" cy="1762361"/>
          </a:xfrm>
          <a:prstGeom prst="rect">
            <a:avLst/>
          </a:prstGeom>
        </p:spPr>
      </p:pic>
      <p:pic>
        <p:nvPicPr>
          <p:cNvPr id="5" name="Picture 4" descr="Screen Shot 2017-03-13 at 23.49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9" y="4731885"/>
            <a:ext cx="2907707" cy="1763383"/>
          </a:xfrm>
          <a:prstGeom prst="rect">
            <a:avLst/>
          </a:prstGeom>
        </p:spPr>
      </p:pic>
      <p:pic>
        <p:nvPicPr>
          <p:cNvPr id="6" name="Picture 5" descr="Screen Shot 2017-03-13 at 23.34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16" y="4610256"/>
            <a:ext cx="3062384" cy="2006033"/>
          </a:xfrm>
          <a:prstGeom prst="rect">
            <a:avLst/>
          </a:prstGeom>
        </p:spPr>
      </p:pic>
      <p:pic>
        <p:nvPicPr>
          <p:cNvPr id="7" name="Picture 6" descr="Screen Shot 2017-03-14 at 01.11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065"/>
            <a:ext cx="3588663" cy="21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73381" y="1271326"/>
            <a:ext cx="3433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(2014): Sentence classification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rcRect l="857" r="8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9852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7848601" cy="762000"/>
          </a:xfrm>
        </p:spPr>
        <p:txBody>
          <a:bodyPr/>
          <a:lstStyle/>
          <a:p>
            <a:r>
              <a:rPr lang="en-US" dirty="0" smtClean="0">
                <a:uFillTx/>
              </a:rPr>
              <a:t>Convolutional Neural Networks</a:t>
            </a:r>
            <a:endParaRPr lang="en-US" dirty="0">
              <a:uFillTx/>
            </a:endParaRPr>
          </a:p>
        </p:txBody>
      </p:sp>
      <p:pic>
        <p:nvPicPr>
          <p:cNvPr id="6" name="Content Placeholder 5" descr="AE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7576" r="-7576"/>
          <a:stretch>
            <a:fillRect/>
          </a:stretch>
        </p:blipFill>
        <p:spPr>
          <a:xfrm>
            <a:off x="457201" y="685799"/>
            <a:ext cx="6781800" cy="418875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93AB152-2227-4B45-9010-C68F73A2215D}" type="slidenum">
              <a:rPr lang="en-US" smtClean="0">
                <a:uFillTx/>
              </a:rPr>
              <a:pPr>
                <a:defRPr>
                  <a:uFillTx/>
                </a:defRPr>
              </a:pPr>
              <a:t>37</a:t>
            </a:fld>
            <a:endParaRPr lang="en-US">
              <a:uFillTx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6907373" y="1066800"/>
            <a:ext cx="2209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uFillTx/>
              </a:rPr>
              <a:t>C layers are convolutions, S layers pool/sample</a:t>
            </a:r>
          </a:p>
          <a:p>
            <a:endParaRPr lang="en-US" sz="2000" dirty="0"/>
          </a:p>
          <a:p>
            <a:r>
              <a:rPr lang="en-US" sz="2000" dirty="0" smtClean="0">
                <a:uFillTx/>
              </a:rPr>
              <a:t>Often starts with fairly raw features at initial input and lets CNN discover improved feature layer for final supervised learner – </a:t>
            </a:r>
            <a:r>
              <a:rPr lang="en-US" sz="2000" dirty="0" err="1" smtClean="0">
                <a:uFillTx/>
              </a:rPr>
              <a:t>eg</a:t>
            </a:r>
            <a:r>
              <a:rPr lang="en-US" sz="2000" dirty="0" smtClean="0">
                <a:uFillTx/>
              </a:rPr>
              <a:t>. MLP/BP</a:t>
            </a:r>
            <a:endParaRPr lang="en-US" sz="2000" dirty="0">
              <a:uFillTx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70" y="4978233"/>
            <a:ext cx="7815353" cy="182669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>
                <a:uFillTx/>
              </a:defRPr>
            </a:pPr>
            <a:r>
              <a:rPr lang="en-US" smtClean="0">
                <a:uFillTx/>
              </a:rPr>
              <a:t>CS 678 – Deep Learning</a:t>
            </a:r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6003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7-03-13 at 20.57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0" b="11150"/>
          <a:stretch>
            <a:fillRect/>
          </a:stretch>
        </p:blipFill>
        <p:spPr/>
      </p:pic>
      <p:pic>
        <p:nvPicPr>
          <p:cNvPr id="6" name="Picture 5" descr="Screen Shot 2017-03-13 at 23.34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437" y="1175094"/>
            <a:ext cx="4403563" cy="288458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CNN  +  </a:t>
            </a:r>
            <a:r>
              <a:rPr lang="en-US" dirty="0" err="1" smtClean="0"/>
              <a:t>TensorFlow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3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nn</a:t>
            </a:r>
            <a:r>
              <a:rPr lang="en-US" dirty="0" smtClean="0"/>
              <a:t>-text-classification-</a:t>
            </a:r>
            <a:r>
              <a:rPr lang="en-US" dirty="0" err="1" smtClean="0"/>
              <a:t>tf</a:t>
            </a:r>
            <a:endParaRPr lang="en-US" dirty="0"/>
          </a:p>
        </p:txBody>
      </p:sp>
      <p:pic>
        <p:nvPicPr>
          <p:cNvPr id="4" name="Picture 3" descr="Screen Shot 2017-03-13 at 23.3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37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8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3-14 at 10.37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694351"/>
          </a:xfrm>
          <a:prstGeom prst="rect">
            <a:avLst/>
          </a:prstGeom>
        </p:spPr>
      </p:pic>
      <p:pic>
        <p:nvPicPr>
          <p:cNvPr id="5" name="Picture 4" descr="Screen Shot 2017-03-14 at 10.37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54000"/>
            <a:ext cx="57531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taken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Modification of the original CNN code for working with our data</a:t>
            </a:r>
          </a:p>
          <a:p>
            <a:r>
              <a:rPr lang="en-US" dirty="0" smtClean="0"/>
              <a:t>Train data and build CNN classifier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the CNN with non-labeled data</a:t>
            </a:r>
          </a:p>
        </p:txBody>
      </p:sp>
      <p:pic>
        <p:nvPicPr>
          <p:cNvPr id="4" name="Picture 3" descr="Screen Shot 2017-03-14 at 02.19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9" y="3379048"/>
            <a:ext cx="6464300" cy="13589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7473" y="3993092"/>
            <a:ext cx="7582483" cy="101161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7-03-14 at 02.31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89" y="2908364"/>
            <a:ext cx="5869966" cy="27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7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TensorBoard</a:t>
            </a:r>
            <a:endParaRPr lang="en-US" dirty="0"/>
          </a:p>
        </p:txBody>
      </p:sp>
      <p:pic>
        <p:nvPicPr>
          <p:cNvPr id="5" name="Picture 4" descr="Screen Shot 2017-03-14 at 02.42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676"/>
            <a:ext cx="9144000" cy="46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20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</a:t>
            </a:r>
            <a:r>
              <a:rPr lang="en-US" dirty="0" err="1" smtClean="0"/>
              <a:t>vs</a:t>
            </a:r>
            <a:r>
              <a:rPr lang="en-US" dirty="0" smtClean="0"/>
              <a:t> LR</a:t>
            </a:r>
            <a:endParaRPr lang="en-US" dirty="0"/>
          </a:p>
        </p:txBody>
      </p:sp>
      <p:pic>
        <p:nvPicPr>
          <p:cNvPr id="4" name="Picture 3" descr="Screen Shot 2017-03-13 at 23.4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092"/>
            <a:ext cx="9144000" cy="54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</a:t>
            </a:r>
            <a:r>
              <a:rPr lang="en-US" dirty="0" err="1" smtClean="0"/>
              <a:t>vs</a:t>
            </a:r>
            <a:r>
              <a:rPr lang="en-US" dirty="0" smtClean="0"/>
              <a:t>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is a way of having </a:t>
            </a:r>
            <a:r>
              <a:rPr lang="en-US" b="1" dirty="0"/>
              <a:t>several transformations in a row</a:t>
            </a:r>
            <a:r>
              <a:rPr lang="en-US" dirty="0"/>
              <a:t>, to combine layers and layers of features. </a:t>
            </a:r>
          </a:p>
          <a:p>
            <a:pPr lvl="1"/>
            <a:r>
              <a:rPr lang="en-US" dirty="0" smtClean="0"/>
              <a:t>SVMs </a:t>
            </a:r>
            <a:r>
              <a:rPr lang="en-US" dirty="0"/>
              <a:t>typically only allow a </a:t>
            </a:r>
            <a:r>
              <a:rPr lang="en-US" b="1" dirty="0"/>
              <a:t>single transformation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Neural </a:t>
            </a:r>
            <a:r>
              <a:rPr lang="en-US" dirty="0"/>
              <a:t>networks allows dozens (to hundreds in the latest papers) of layers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Kernel SVMs are like a </a:t>
            </a:r>
            <a:r>
              <a:rPr lang="en-US" b="1" dirty="0"/>
              <a:t>2 layer neural network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79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146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Not </a:t>
            </a:r>
            <a:r>
              <a:rPr lang="en-US" dirty="0"/>
              <a:t>all the tweets with the term “Auroras” are related with “Auroras borealis”.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2" y="2720239"/>
            <a:ext cx="3485687" cy="1742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6" y="2720239"/>
            <a:ext cx="3514007" cy="197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154" y="4058406"/>
            <a:ext cx="2997022" cy="2799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817" y="4210069"/>
            <a:ext cx="2425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9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895785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we just take a moment to admire Aurora's face in this pic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4361042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Hello Aurora, This is customized Tees and Hoodies with your name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4597" y="1877564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#</a:t>
            </a:r>
            <a:r>
              <a:rPr lang="en-US" dirty="0" err="1">
                <a:solidFill>
                  <a:srgbClr val="3366FF"/>
                </a:solidFill>
              </a:rPr>
              <a:t>northernlights</a:t>
            </a:r>
            <a:r>
              <a:rPr lang="en-US" dirty="0">
                <a:solidFill>
                  <a:srgbClr val="3366FF"/>
                </a:solidFill>
              </a:rPr>
              <a:t> visible over @</a:t>
            </a:r>
            <a:r>
              <a:rPr lang="en-US" dirty="0" err="1">
                <a:solidFill>
                  <a:srgbClr val="3366FF"/>
                </a:solidFill>
              </a:rPr>
              <a:t>kawarthalakes</a:t>
            </a:r>
            <a:r>
              <a:rPr lang="en-US" dirty="0">
                <a:solidFill>
                  <a:srgbClr val="3366FF"/>
                </a:solidFill>
              </a:rPr>
              <a:t> right now @</a:t>
            </a:r>
            <a:r>
              <a:rPr lang="en-US" dirty="0" err="1">
                <a:solidFill>
                  <a:srgbClr val="3366FF"/>
                </a:solidFill>
              </a:rPr>
              <a:t>AuroraMAX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44597" y="3242528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Aurora Prediction: </a:t>
            </a:r>
            <a:r>
              <a:rPr lang="en-US" dirty="0" err="1">
                <a:solidFill>
                  <a:srgbClr val="3366FF"/>
                </a:solidFill>
              </a:rPr>
              <a:t>Kp</a:t>
            </a:r>
            <a:r>
              <a:rPr lang="en-US" dirty="0">
                <a:solidFill>
                  <a:srgbClr val="3366FF"/>
                </a:solidFill>
              </a:rPr>
              <a:t>: 4.67(20:15) 5.33(23:15) MDT (earth 5.33) Status: Moderate Storm</a:t>
            </a:r>
          </a:p>
        </p:txBody>
      </p:sp>
      <p:sp>
        <p:nvSpPr>
          <p:cNvPr id="8" name="Rectangle 7"/>
          <p:cNvSpPr/>
          <p:nvPr/>
        </p:nvSpPr>
        <p:spPr>
          <a:xfrm>
            <a:off x="5044597" y="4417915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3366FF"/>
                </a:solidFill>
              </a:rPr>
              <a:t>theyre</a:t>
            </a:r>
            <a:r>
              <a:rPr lang="en-US" dirty="0">
                <a:solidFill>
                  <a:srgbClr val="3366FF"/>
                </a:solidFill>
              </a:rPr>
              <a:t> was northern lights last night they were beautiful:)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3242528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I'm at Aurora Boulevard in Quezon City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064305" y="5594038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We currently have a G3 solar storm in progress brilliant chance of seen the Aurora tonight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908" y="5613006"/>
            <a:ext cx="3525855" cy="909976"/>
          </a:xfrm>
          <a:prstGeom prst="rect">
            <a:avLst/>
          </a:prstGeom>
          <a:solidFill>
            <a:srgbClr val="FFFF00">
              <a:alpha val="18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NIKE </a:t>
            </a:r>
            <a:r>
              <a:rPr lang="en-US" dirty="0">
                <a:solidFill>
                  <a:srgbClr val="FF0000"/>
                </a:solidFill>
              </a:rPr>
              <a:t>DUNK HIGH PREMIUM SB NORTHERN LIGHTS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49187" y="1417638"/>
            <a:ext cx="272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Auroras’ B. related  events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77125" y="1500568"/>
            <a:ext cx="31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Non-Aurora-B.’ related  events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43" y="1095093"/>
            <a:ext cx="755849" cy="7558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80" y="1286728"/>
            <a:ext cx="609057" cy="60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8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“Simple”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the tweets that are being collected: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Classify "automatically” the tweets that are related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b="1" dirty="0" smtClean="0"/>
              <a:t>Auroras borealis </a:t>
            </a:r>
            <a:r>
              <a:rPr lang="en-US" dirty="0" smtClean="0"/>
              <a:t>before plotting</a:t>
            </a:r>
          </a:p>
          <a:p>
            <a:pPr lvl="2"/>
            <a:r>
              <a:rPr lang="en-US" dirty="0" smtClean="0">
                <a:sym typeface="Wingdings"/>
              </a:rPr>
              <a:t>Artificial Intelligence/Machine Learning/NLP</a:t>
            </a:r>
          </a:p>
          <a:p>
            <a:pPr lvl="3"/>
            <a:r>
              <a:rPr lang="en-US" dirty="0" smtClean="0">
                <a:sym typeface="Wingdings"/>
              </a:rPr>
              <a:t>“Text” / “</a:t>
            </a:r>
            <a:r>
              <a:rPr lang="en-US" dirty="0">
                <a:sym typeface="Wingdings"/>
              </a:rPr>
              <a:t>S</a:t>
            </a:r>
            <a:r>
              <a:rPr lang="en-US" dirty="0" smtClean="0">
                <a:sym typeface="Wingdings"/>
              </a:rPr>
              <a:t>entence” / ”Topic” classification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Run some statistics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 “parallel”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128" y="4043743"/>
            <a:ext cx="4037672" cy="22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44447" y="1409941"/>
            <a:ext cx="8799552" cy="4928934"/>
            <a:chOff x="344447" y="1409941"/>
            <a:chExt cx="8799552" cy="4928934"/>
          </a:xfrm>
        </p:grpSpPr>
        <p:grpSp>
          <p:nvGrpSpPr>
            <p:cNvPr id="7" name="Group 6"/>
            <p:cNvGrpSpPr/>
            <p:nvPr/>
          </p:nvGrpSpPr>
          <p:grpSpPr>
            <a:xfrm>
              <a:off x="344447" y="1409941"/>
              <a:ext cx="8525071" cy="4928934"/>
              <a:chOff x="0" y="272156"/>
              <a:chExt cx="8955630" cy="614191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2156"/>
                <a:ext cx="8955630" cy="6141917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0" y="3034847"/>
                <a:ext cx="1657653" cy="5596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660066"/>
                    </a:solidFill>
                  </a:rPr>
                  <a:t>Classifications</a:t>
                </a:r>
                <a:endParaRPr lang="en-US" b="1" dirty="0">
                  <a:solidFill>
                    <a:srgbClr val="660066"/>
                  </a:solidFill>
                </a:endParaRPr>
              </a:p>
            </p:txBody>
          </p:sp>
        </p:grpSp>
        <p:sp>
          <p:nvSpPr>
            <p:cNvPr id="2" name="Oval 1"/>
            <p:cNvSpPr/>
            <p:nvPr/>
          </p:nvSpPr>
          <p:spPr>
            <a:xfrm>
              <a:off x="6716722" y="1571233"/>
              <a:ext cx="2427277" cy="1033141"/>
            </a:xfrm>
            <a:prstGeom prst="ellipse">
              <a:avLst/>
            </a:prstGeom>
            <a:noFill/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Left Arrow 2"/>
          <p:cNvSpPr/>
          <p:nvPr/>
        </p:nvSpPr>
        <p:spPr>
          <a:xfrm rot="16428912">
            <a:off x="7814648" y="937714"/>
            <a:ext cx="688894" cy="38742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05356" y="1409941"/>
            <a:ext cx="2427277" cy="1033141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14091370">
            <a:off x="2375809" y="1173005"/>
            <a:ext cx="688894" cy="38742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9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- Supervised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460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training dataset :</a:t>
            </a:r>
          </a:p>
          <a:p>
            <a:pPr lvl="1"/>
            <a:r>
              <a:rPr lang="en-US" b="1" dirty="0" smtClean="0"/>
              <a:t>Labels: “Others” </a:t>
            </a:r>
            <a:r>
              <a:rPr lang="en-US" dirty="0" smtClean="0"/>
              <a:t>and </a:t>
            </a:r>
            <a:r>
              <a:rPr lang="en-US" b="1" dirty="0" smtClean="0"/>
              <a:t>“Aurora”</a:t>
            </a:r>
          </a:p>
          <a:p>
            <a:pPr marL="457200" lvl="1" indent="0">
              <a:buNone/>
            </a:pPr>
            <a:endParaRPr lang="en-US" b="1" dirty="0" smtClean="0"/>
          </a:p>
          <a:p>
            <a:r>
              <a:rPr lang="en-US" dirty="0" smtClean="0"/>
              <a:t>Create a model/classifier 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raining process in which it is required:</a:t>
            </a:r>
          </a:p>
          <a:p>
            <a:pPr lvl="2"/>
            <a:r>
              <a:rPr lang="en-US" dirty="0" smtClean="0"/>
              <a:t>to make predictions</a:t>
            </a:r>
          </a:p>
          <a:p>
            <a:pPr lvl="2"/>
            <a:r>
              <a:rPr lang="en-US" dirty="0" smtClean="0"/>
              <a:t>Correct the model when those predictions are wrong. </a:t>
            </a:r>
          </a:p>
          <a:p>
            <a:pPr lvl="1"/>
            <a:r>
              <a:rPr lang="en-US" dirty="0" smtClean="0"/>
              <a:t>The training process continues until</a:t>
            </a:r>
          </a:p>
          <a:p>
            <a:pPr lvl="2"/>
            <a:r>
              <a:rPr lang="en-US" dirty="0" smtClean="0"/>
              <a:t> the </a:t>
            </a:r>
            <a:r>
              <a:rPr lang="en-US" b="1" dirty="0" smtClean="0"/>
              <a:t>model</a:t>
            </a:r>
            <a:r>
              <a:rPr lang="en-US" dirty="0" smtClean="0"/>
              <a:t> achieves a desired level of accuracy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09" y="1607218"/>
            <a:ext cx="3339888" cy="21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6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1723</Words>
  <Application>Microsoft Macintosh PowerPoint</Application>
  <PresentationFormat>On-screen Show (4:3)</PresentationFormat>
  <Paragraphs>325</Paragraphs>
  <Slides>43</Slides>
  <Notes>6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Office Theme</vt:lpstr>
      <vt:lpstr>方程式</vt:lpstr>
      <vt:lpstr>Equation</vt:lpstr>
      <vt:lpstr>GeoSocial-Aurora </vt:lpstr>
      <vt:lpstr>Introduction</vt:lpstr>
      <vt:lpstr>Problem description</vt:lpstr>
      <vt:lpstr>PowerPoint Presentation</vt:lpstr>
      <vt:lpstr>Problem description</vt:lpstr>
      <vt:lpstr>Problem description</vt:lpstr>
      <vt:lpstr>“Simple” objective(s)</vt:lpstr>
      <vt:lpstr>Approaches</vt:lpstr>
      <vt:lpstr>Machine Learning - Supervised Methods</vt:lpstr>
      <vt:lpstr>Machine Learning - Supervised Methods</vt:lpstr>
      <vt:lpstr>Some ML algorithm types</vt:lpstr>
      <vt:lpstr>First Approach- Support Vector Machine Classifiers</vt:lpstr>
      <vt:lpstr>Methodology taken</vt:lpstr>
      <vt:lpstr>Label tweets </vt:lpstr>
      <vt:lpstr>Program SVM model</vt:lpstr>
      <vt:lpstr>SVM- Logistic Regression - Accuracy</vt:lpstr>
      <vt:lpstr>Apply the SVM classifier</vt:lpstr>
      <vt:lpstr>Some “statistics” based on Country/State location – MapReduce -- </vt:lpstr>
      <vt:lpstr>Some “statistics” based on Country/State location -- MapReduce</vt:lpstr>
      <vt:lpstr>Second approach – Deep Learning</vt:lpstr>
      <vt:lpstr>PowerPoint Presentation</vt:lpstr>
      <vt:lpstr>Deep Learning</vt:lpstr>
      <vt:lpstr> Classification between cat vs dog:</vt:lpstr>
      <vt:lpstr>Deep Learning</vt:lpstr>
      <vt:lpstr>PowerPoint Presentation</vt:lpstr>
      <vt:lpstr>PowerPoint Presentation</vt:lpstr>
      <vt:lpstr>PowerPoint Presentation</vt:lpstr>
      <vt:lpstr>Deep Learning – Many applications</vt:lpstr>
      <vt:lpstr>Example Application</vt:lpstr>
      <vt:lpstr>Handwriting Digit Recognition</vt:lpstr>
      <vt:lpstr>Example Application</vt:lpstr>
      <vt:lpstr>Neural Network</vt:lpstr>
      <vt:lpstr>What is Tensorflow?</vt:lpstr>
      <vt:lpstr>Tensorflow - Google</vt:lpstr>
      <vt:lpstr>Convolutional Neural Network</vt:lpstr>
      <vt:lpstr>Convolutional Neural Network</vt:lpstr>
      <vt:lpstr>Convolutional Neural Networks</vt:lpstr>
      <vt:lpstr>CNN  +  TensorFlow</vt:lpstr>
      <vt:lpstr>cnn-text-classification-tf</vt:lpstr>
      <vt:lpstr>Methodology taken</vt:lpstr>
      <vt:lpstr>TensorBoard</vt:lpstr>
      <vt:lpstr>CNN vs LR</vt:lpstr>
      <vt:lpstr>Deep learning vs SVM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GeoSocial  #Aurora </dc:title>
  <dc:creator>Rosa Filgueira</dc:creator>
  <cp:lastModifiedBy>Rosa Filgueira</cp:lastModifiedBy>
  <cp:revision>72</cp:revision>
  <cp:lastPrinted>2017-02-17T08:44:50Z</cp:lastPrinted>
  <dcterms:created xsi:type="dcterms:W3CDTF">2017-02-16T13:55:08Z</dcterms:created>
  <dcterms:modified xsi:type="dcterms:W3CDTF">2017-03-14T10:42:09Z</dcterms:modified>
</cp:coreProperties>
</file>